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5"/>
  </p:notesMasterIdLst>
  <p:sldIdLst>
    <p:sldId id="256" r:id="rId2"/>
    <p:sldId id="257" r:id="rId3"/>
    <p:sldId id="267" r:id="rId4"/>
    <p:sldId id="284" r:id="rId5"/>
    <p:sldId id="277" r:id="rId6"/>
    <p:sldId id="258" r:id="rId7"/>
    <p:sldId id="259" r:id="rId8"/>
    <p:sldId id="260" r:id="rId9"/>
    <p:sldId id="285" r:id="rId10"/>
    <p:sldId id="286" r:id="rId11"/>
    <p:sldId id="271" r:id="rId12"/>
    <p:sldId id="287" r:id="rId13"/>
    <p:sldId id="272" r:id="rId14"/>
    <p:sldId id="273" r:id="rId15"/>
    <p:sldId id="288" r:id="rId16"/>
    <p:sldId id="289" r:id="rId17"/>
    <p:sldId id="290" r:id="rId18"/>
    <p:sldId id="274" r:id="rId19"/>
    <p:sldId id="282" r:id="rId20"/>
    <p:sldId id="280" r:id="rId21"/>
    <p:sldId id="281" r:id="rId22"/>
    <p:sldId id="26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BCEE40-6029-4C45-81E8-55722634872B}">
          <p14:sldIdLst>
            <p14:sldId id="256"/>
            <p14:sldId id="257"/>
            <p14:sldId id="267"/>
            <p14:sldId id="284"/>
            <p14:sldId id="277"/>
            <p14:sldId id="258"/>
            <p14:sldId id="259"/>
            <p14:sldId id="260"/>
            <p14:sldId id="285"/>
            <p14:sldId id="286"/>
            <p14:sldId id="271"/>
            <p14:sldId id="287"/>
            <p14:sldId id="272"/>
            <p14:sldId id="273"/>
            <p14:sldId id="288"/>
            <p14:sldId id="289"/>
            <p14:sldId id="290"/>
            <p14:sldId id="274"/>
            <p14:sldId id="282"/>
            <p14:sldId id="280"/>
            <p14:sldId id="281"/>
            <p14:sldId id="264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E4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000" autoAdjust="0"/>
  </p:normalViewPr>
  <p:slideViewPr>
    <p:cSldViewPr>
      <p:cViewPr>
        <p:scale>
          <a:sx n="60" d="100"/>
          <a:sy n="60" d="100"/>
        </p:scale>
        <p:origin x="-7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CBF0C-BA7F-41EA-B715-8CC14F9D82F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46C5-2BF3-4E3D-ADE3-A0F210364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5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46C5-2BF3-4E3D-ADE3-A0F210364E5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0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7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4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5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7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2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4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5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4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4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5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10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1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7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1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4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5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3AA4C2-E26E-4DBF-90B6-68B8FF15030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D3BBC2-9DFA-49A3-8C7D-23704BDE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-171400"/>
            <a:ext cx="8208912" cy="5760640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3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Тема: Разработка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процесса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сборки-сварки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сборочной единицы «Подставка П-4»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80062" cy="419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5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20080"/>
          </a:xfrm>
        </p:spPr>
        <p:txBody>
          <a:bodyPr>
            <a:no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обоснование сварочных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2420888"/>
            <a:ext cx="7848872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технологической карте должны быть указаны сварочные материалы. Сварочные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требуемую прочность, пластичность свариваемость и другие свойства металла шва.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сварочных материалов напрямую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удобство и скорость выполнения сварочных работ.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подставки П-4 рекомендуется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сварочная проволока марки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08ГА по ГОСТ 2246 – 70 диаметром 1,2 мм и углекислый газ, соответствующий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8050-85.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наплавленного металла этой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проволокой, механические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наплавленного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свойства углекислого газа представлены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таблицах.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сварочной проволоки Св - 08ГА ГОСТ 2246-70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20072" y="273050"/>
            <a:ext cx="3466728" cy="5853113"/>
          </a:xfrm>
        </p:spPr>
        <p:txBody>
          <a:bodyPr>
            <a:normAutofit/>
          </a:bodyPr>
          <a:lstStyle/>
          <a:p>
            <a:pPr algn="ctr"/>
            <a:endParaRPr lang="ru-RU" sz="2200" dirty="0"/>
          </a:p>
          <a:p>
            <a:pPr algn="ctr"/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13539" y="332656"/>
            <a:ext cx="8424937" cy="52502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Химический </a:t>
            </a:r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 наплавленного металла </a:t>
            </a:r>
          </a:p>
          <a:p>
            <a:endParaRPr lang="ru-RU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Механические </a:t>
            </a:r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свойства наплавленного металла</a:t>
            </a:r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Свойства углекислого газа</a:t>
            </a:r>
          </a:p>
          <a:p>
            <a:pPr algn="ctr"/>
            <a:endParaRPr lang="ru-RU" sz="2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02" y="4155641"/>
            <a:ext cx="5672172" cy="21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08" y="873453"/>
            <a:ext cx="5329160" cy="6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08" y="1844821"/>
            <a:ext cx="5316461" cy="7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38" y="3026176"/>
            <a:ext cx="6705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3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27936" cy="930383"/>
          </a:xfrm>
        </p:spPr>
        <p:txBody>
          <a:bodyPr>
            <a:noAutofit/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режимов сварки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8024" y="1556792"/>
            <a:ext cx="3816424" cy="79228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механизированной сварки тавровых, угловых и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нахлесточных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1628800"/>
            <a:ext cx="3600400" cy="456937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механизированной сварки включает в себя ряд параметров. Основные из них: сила сварочного тока, напряжение дуги, скорость сварки, диаметр электрода, род и полярность тока. Дополнительные параметры – вылет электрода, наклон электрода и др.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режима сварки выбирают исходя из толщины свариваемого металла и требуемой формы сварного шва, которая определяется глубиной проплавления и шириной шва.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используется табличный способ определения режима сварки. Параметры приведены в таблице.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81" y="2564904"/>
            <a:ext cx="4044580" cy="17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42" y="908720"/>
            <a:ext cx="8229600" cy="504056"/>
          </a:xfrm>
        </p:spPr>
        <p:txBody>
          <a:bodyPr>
            <a:no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обоснование сварочного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348880"/>
            <a:ext cx="5090966" cy="435366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механизированная сварка в среде углекислого газа, со следующими параметрами режима: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диаметр электродной проволоки ø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мм   1,0;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сила сварочного тока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                     140-160;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подачи проволоки 𝒱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м/ч     160-200.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процесса сварки требуется сварочное оборудование, которое будет обеспечивать данные режимы сварки: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изготовлении подставки П - 4 рекомендуется сварочный аппарат ФОРСАЖ 302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43" y="2798820"/>
            <a:ext cx="3102630" cy="185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0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обоснование контроля качества сварных швов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9971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сварки и сварных соединений – это основной показатель, Контроль качества сварных швов – необходимая процедура для определения качества металлоконструкции.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шов недостаточно плотный, с нарушенной герметичностью и другими деформациями – все это неминуемо скажется на сроке эксплуатации металлоконструкции.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быстро это произойдет в случае, если металлоконструкция будет находиться под постоянным давлением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дефектам сварных соединений относятся различные отклонения от установленных норм и технических требований, которые уменьшают прочность и эксплуатационную надежность сварных соединений и могут привести к разрушению всей конструкции.</a:t>
            </a:r>
          </a:p>
          <a:p>
            <a:endParaRPr lang="ru-RU" dirty="0"/>
          </a:p>
          <a:p>
            <a:pPr marL="137160" indent="0" algn="just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0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67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формы и размеров </a:t>
            </a:r>
            <a:r>
              <a:rPr lang="ru-RU" sz="32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сварных </a:t>
            </a:r>
            <a:r>
              <a:rPr lang="ru-RU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швов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39583" cy="4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3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6710"/>
            <a:ext cx="7688222" cy="324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5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часть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-468560" y="1700808"/>
            <a:ext cx="3749040" cy="4572000"/>
          </a:xfrm>
        </p:spPr>
        <p:txBody>
          <a:bodyPr>
            <a:noAutofit/>
          </a:bodyPr>
          <a:lstStyle/>
          <a:p>
            <a:pPr marL="0" indent="0" algn="r">
              <a:lnSpc>
                <a:spcPct val="80000"/>
              </a:lnSpc>
              <a:buNone/>
            </a:pP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19572" y="1064948"/>
            <a:ext cx="7848872" cy="130343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части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проведен анализ исходных данных, произведен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расчет: норм времени; необходимого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оборудования и коэффициента его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загрузки; численности рабочих; фонда заработной платы; себестоимости и цены изделия; капитальных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вложений 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оборудование; показателей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эффективности.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экономических показателей.</a:t>
            </a:r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65" y="2204864"/>
            <a:ext cx="3096344" cy="39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13" y="2204864"/>
            <a:ext cx="3106605" cy="25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1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4638494" cy="8895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4040188" cy="64807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2458616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1800" dirty="0"/>
              <a:t>К сварочным работам любого вида допускаются только те работники, кто прошел медицинское обследование, вводный и первичный инструктаж. Каждый работник предварительно проходит обучение и стажировку, лишь при наличии минимальной группы по электробезопасности (т.е. II) работник может быть допущен к самостоятельному выполнению сварочных работ.</a:t>
            </a:r>
          </a:p>
          <a:p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864096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accent1">
                    <a:shade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Противопожарные мероприятия</a:t>
            </a:r>
          </a:p>
          <a:p>
            <a:pPr algn="r"/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772816"/>
            <a:ext cx="4041775" cy="4019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dirty="0"/>
              <a:t>Причинами пожара при сварочных работах могут быть искры и капли.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dirty="0"/>
              <a:t>При выполнении сварочных работ необходимо выполнять требования</a:t>
            </a:r>
            <a:endParaRPr lang="ru-RU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5544616" cy="34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7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547260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ознакомиться с существующим технологическим процессом производства сборочной единицы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«Подставки П-4»,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ее эффективность с технологической точки зрения и, при необходимости, внести коррективы в маршрут сборки и сварки, чтобы улучшить технические показатели работы предприятия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Описать: особенности сварной конструкции (назначение, марка стали, ее механические свойства и химический состав, обоснование технологичности КМ); технические условия на ее изготовление; заготовительные операции с указанием применяемого инструмента и оборудования; принцип работы сварочного оборудования; карты технологического процесса на изготовление.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основные направления по охране окружающей среды, учитывая, правила пожарной безопасности, организацию безопасного ведения сварочных работ при изготовлении сварной конструкции.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Выполнить подбор режимов сварки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Обосновать: выбор способа сварки; сварочных материалов; сварочного оборудования и источников питания; методов контроля качества сварных соединений и конструкций.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6852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277" y="620688"/>
            <a:ext cx="5544616" cy="839982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endParaRPr lang="ru-RU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763" y="908720"/>
            <a:ext cx="4040188" cy="864096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Сборочный чертёж сварной конструкции</a:t>
            </a:r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0190" y="821023"/>
            <a:ext cx="339472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</a:t>
            </a:r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200" dirty="0" smtClean="0"/>
              <a:t>      </a:t>
            </a:r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D:\Диплом\чертеж картин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5228"/>
            <a:ext cx="4471692" cy="316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иплом\спец картин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193359" cy="44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плом\карта карти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7" y="657018"/>
            <a:ext cx="3888432" cy="54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5" y="673311"/>
            <a:ext cx="3849406" cy="542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8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29773"/>
            <a:ext cx="7992888" cy="5904655"/>
          </a:xfrm>
        </p:spPr>
        <p:txBody>
          <a:bodyPr>
            <a:noAutofit/>
          </a:bodyPr>
          <a:lstStyle/>
          <a:p>
            <a:endParaRPr lang="ru-RU" sz="1400" dirty="0"/>
          </a:p>
          <a:p>
            <a:pPr marL="13716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выполнения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рассмотрены вопросы по проектированию технологического процесса изготовления сборочной единицы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«Подставка П-4»,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которого позволит повысить качество сборки и сварки изделия, уменьшит трудоемкость, выполняемых операций, облегчит условия работы сварщика и улучшит технико-экономические показатели работы предприятия. Рассмотрен вопрос описания изделия, а так же условия его эксплуатации и применения.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 вопрос понятия характеристики основного материала, влияние компонентов на его свойства, а также проведена оценка свариваемости стали и технологичности конструкции.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были: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Выбраны сварочные материалы: сварочная проволока и газ для защиты сварного шва.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Приведены режимы сварки.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Даны обоснования, выбранного способа сборки и сварки, сварочного оборудования и методов контроля качества сварных швов. 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Представлены технико-экономические показатели изготовления конструкции по базовому и проектным вариантам.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Рассмотрены основные направления по охране окружающей среды, с учетом правил пожарной безопасности, организации безопасного ведения сварочных работ при изготовлении сварной конструкции.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электротехнического оборудования, был выбран сварочный полуавтомат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ФОРСАЖ 302,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процесса сварки сборочной единицы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«Подставка П-4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13716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технологический процесс изготовления сборочной единицы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«Подставка П-4».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</a:t>
            </a:r>
            <a:r>
              <a:rPr lang="x-none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ри внедрении проектной технологии сборки и сварки трудоемкость снижается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49,28 </a:t>
            </a:r>
            <a:r>
              <a:rPr lang="x-none" sz="1200">
                <a:latin typeface="Times New Roman" panose="02020603050405020304" pitchFamily="18" charset="0"/>
                <a:cs typeface="Times New Roman" panose="02020603050405020304" pitchFamily="18" charset="0"/>
              </a:rPr>
              <a:t>%, производительность труда повышается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9,71</a:t>
            </a:r>
            <a:r>
              <a:rPr lang="x-none" sz="1200">
                <a:latin typeface="Times New Roman" panose="02020603050405020304" pitchFamily="18" charset="0"/>
                <a:cs typeface="Times New Roman" panose="02020603050405020304" pitchFamily="18" charset="0"/>
              </a:rPr>
              <a:t> %, при этом технологическая себестоимость снижается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x-none" sz="1200">
                <a:latin typeface="Times New Roman" panose="02020603050405020304" pitchFamily="18" charset="0"/>
                <a:cs typeface="Times New Roman" panose="02020603050405020304" pitchFamily="18" charset="0"/>
              </a:rPr>
              <a:t>%. Условно-годовая экономия изготовлении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подставки П-4</a:t>
            </a:r>
            <a:r>
              <a:rPr lang="x-none" sz="1200">
                <a:latin typeface="Times New Roman" panose="02020603050405020304" pitchFamily="18" charset="0"/>
                <a:cs typeface="Times New Roman" panose="02020603050405020304" pitchFamily="18" charset="0"/>
              </a:rPr>
              <a:t>, с учётом годовой программы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  <a:r>
              <a:rPr lang="x-none" sz="1200">
                <a:latin typeface="Times New Roman" panose="02020603050405020304" pitchFamily="18" charset="0"/>
                <a:cs typeface="Times New Roman" panose="02020603050405020304" pitchFamily="18" charset="0"/>
              </a:rPr>
              <a:t> штук составит 5204430 руб.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840760" cy="78547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информационных источников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507288" cy="5400600"/>
          </a:xfrm>
        </p:spPr>
        <p:txBody>
          <a:bodyPr>
            <a:normAutofit fontScale="25000" lnSpcReduction="20000"/>
          </a:bodyPr>
          <a:lstStyle/>
          <a:p>
            <a:r>
              <a:rPr lang="ru-RU" sz="3600" dirty="0"/>
              <a:t>Нормативные материалы</a:t>
            </a:r>
          </a:p>
          <a:p>
            <a:r>
              <a:rPr lang="ru-RU" sz="3600" b="1" dirty="0"/>
              <a:t> </a:t>
            </a:r>
            <a:endParaRPr lang="ru-RU" sz="3600" dirty="0"/>
          </a:p>
          <a:p>
            <a:r>
              <a:rPr lang="ru-RU" sz="3600" dirty="0"/>
              <a:t>1. ГОСТ 26001-84  Свариваемость материалов.</a:t>
            </a:r>
          </a:p>
          <a:p>
            <a:r>
              <a:rPr lang="ru-RU" sz="3600" dirty="0"/>
              <a:t>2. ГОСТ 14771-76  Полуавтоматическая сварка в среде защитных газов.</a:t>
            </a:r>
          </a:p>
          <a:p>
            <a:r>
              <a:rPr lang="ru-RU" sz="3600" dirty="0"/>
              <a:t>3. ГОСТ 15543-70  Полуавтоматы для сварки в защитных газах.</a:t>
            </a:r>
          </a:p>
          <a:p>
            <a:r>
              <a:rPr lang="ru-RU" sz="3600" dirty="0"/>
              <a:t>4. ГОСТ19903-74  Сталь прокатная толстолистовая. Сортамент.</a:t>
            </a:r>
          </a:p>
          <a:p>
            <a:r>
              <a:rPr lang="ru-RU" sz="3600" dirty="0"/>
              <a:t>5. ГОСТ 2246-70  Сварочная проволока.</a:t>
            </a:r>
          </a:p>
          <a:p>
            <a:r>
              <a:rPr lang="ru-RU" sz="3600" dirty="0" smtClean="0"/>
              <a:t>Учебно-методические </a:t>
            </a:r>
            <a:r>
              <a:rPr lang="ru-RU" sz="3600" dirty="0"/>
              <a:t>издания</a:t>
            </a:r>
          </a:p>
          <a:p>
            <a:r>
              <a:rPr lang="ru-RU" sz="3600" b="1" dirty="0"/>
              <a:t> </a:t>
            </a:r>
            <a:endParaRPr lang="ru-RU" sz="3600" dirty="0"/>
          </a:p>
          <a:p>
            <a:r>
              <a:rPr lang="ru-RU" sz="3600" dirty="0"/>
              <a:t>6. Виноградов В.С. Оборудование и технология дуговой автоматической и механизированной сварки: Учеб. для проф. учеб. заведений. – 4-е изд., стереотип. – М.: </a:t>
            </a:r>
            <a:r>
              <a:rPr lang="ru-RU" sz="3600" dirty="0" err="1"/>
              <a:t>Высш</a:t>
            </a:r>
            <a:r>
              <a:rPr lang="ru-RU" sz="3600" dirty="0"/>
              <a:t>. </a:t>
            </a:r>
            <a:r>
              <a:rPr lang="ru-RU" sz="3600" dirty="0" err="1"/>
              <a:t>шк</a:t>
            </a:r>
            <a:r>
              <a:rPr lang="ru-RU" sz="3600" dirty="0"/>
              <a:t>.; Изд. Центр «Академия», 2011.  – 319 с.: ил.</a:t>
            </a:r>
          </a:p>
          <a:p>
            <a:r>
              <a:rPr lang="ru-RU" sz="3600" dirty="0"/>
              <a:t>7. Герасименко А.И. Основы </a:t>
            </a:r>
            <a:r>
              <a:rPr lang="ru-RU" sz="3600" dirty="0" err="1"/>
              <a:t>электрогазосварки</a:t>
            </a:r>
            <a:r>
              <a:rPr lang="ru-RU" sz="3600" dirty="0"/>
              <a:t>: учебное пособие /А.И. Герасименко. – Изд. 6-е. – Ростов н/Д : Феникс, 2011. – 380 с.: ил. – (НПО).</a:t>
            </a:r>
          </a:p>
          <a:p>
            <a:endParaRPr lang="ru-RU" sz="3600" dirty="0"/>
          </a:p>
          <a:p>
            <a:r>
              <a:rPr lang="ru-RU" sz="3600" i="1" dirty="0"/>
              <a:t> </a:t>
            </a:r>
          </a:p>
          <a:p>
            <a:r>
              <a:rPr lang="ru-RU" sz="3600" dirty="0"/>
              <a:t>8. Маслов Б.Г. Производство сварных конструкций: учебник для студ. учреждений сред. проф. образования  / Б.Г. Маслов, А.П. </a:t>
            </a:r>
            <a:r>
              <a:rPr lang="ru-RU" sz="3600" dirty="0" err="1"/>
              <a:t>Выборнов</a:t>
            </a:r>
            <a:r>
              <a:rPr lang="ru-RU" sz="3600" dirty="0"/>
              <a:t>. - 2-е изд., стер.  – М.: Издательский центр, «Академия» , 2012. – 256 с. 9. Маслов В.И. Сварочные работы: Учеб. для нач. проф. образования</a:t>
            </a:r>
          </a:p>
          <a:p>
            <a:r>
              <a:rPr lang="ru-RU" sz="3600" dirty="0"/>
              <a:t>/ Валентин  Иванович Маслов. – 2-е изд., стер. – М.: Изд. Центр «Академия» , 2012. – 240с.: ил.</a:t>
            </a:r>
          </a:p>
          <a:p>
            <a:r>
              <a:rPr lang="ru-RU" sz="3600" dirty="0"/>
              <a:t>10. Овчинников В.В. Газосварщик: учеб. пособие / </a:t>
            </a:r>
            <a:r>
              <a:rPr lang="ru-RU" sz="3600" dirty="0" err="1"/>
              <a:t>В.В.Овчинников</a:t>
            </a:r>
            <a:r>
              <a:rPr lang="ru-RU" sz="3600" dirty="0"/>
              <a:t>. – М. Издательский  центр «Академия», 2007. – 64 с. - (Сварщик).</a:t>
            </a:r>
          </a:p>
          <a:p>
            <a:r>
              <a:rPr lang="ru-RU" sz="3600" dirty="0"/>
              <a:t>11. Овчинников В.В. Дефекты сварных соединений: учеб. Пособие</a:t>
            </a:r>
          </a:p>
          <a:p>
            <a:r>
              <a:rPr lang="ru-RU" sz="3600" dirty="0"/>
              <a:t>/ В.В. Овчинников. – 2-е изд., стер. – М.: Издательский центр «Академия», 2010. – 64 с. - (Сварщик).</a:t>
            </a:r>
          </a:p>
          <a:p>
            <a:r>
              <a:rPr lang="ru-RU" sz="3600" dirty="0"/>
              <a:t>12. Овчинников В.В. Оборудование, механизация и автоматизация </a:t>
            </a:r>
          </a:p>
          <a:p>
            <a:r>
              <a:rPr lang="ru-RU" sz="3600" dirty="0"/>
              <a:t>сварочных процессов: практикум: учеб. пособие для студ. </a:t>
            </a:r>
          </a:p>
          <a:p>
            <a:r>
              <a:rPr lang="ru-RU" sz="3600" dirty="0"/>
              <a:t>Учреждений сред. проф. образования  /  </a:t>
            </a:r>
            <a:r>
              <a:rPr lang="ru-RU" sz="3600" dirty="0" err="1"/>
              <a:t>В.В.Овчинников</a:t>
            </a:r>
            <a:r>
              <a:rPr lang="ru-RU" sz="3600" dirty="0"/>
              <a:t>. – М.</a:t>
            </a:r>
          </a:p>
          <a:p>
            <a:r>
              <a:rPr lang="ru-RU" sz="3600" dirty="0"/>
              <a:t>Издательский центр «Академия», 2010. -128 с.</a:t>
            </a:r>
          </a:p>
          <a:p>
            <a:r>
              <a:rPr lang="ru-RU" sz="3600" dirty="0"/>
              <a:t>13.Овчинников В.В. Охрана труда при производстве сварочных работ: учеб. Пособие  / </a:t>
            </a:r>
            <a:r>
              <a:rPr lang="ru-RU" sz="3600" dirty="0" err="1"/>
              <a:t>В.В.Овчинников</a:t>
            </a:r>
            <a:r>
              <a:rPr lang="ru-RU" sz="3600" dirty="0"/>
              <a:t>. – М.: Издательский центр «Академия», 2012. – 64 с.  - (Сварщик</a:t>
            </a:r>
            <a:r>
              <a:rPr lang="ru-RU" sz="3600" dirty="0" smtClean="0"/>
              <a:t>).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0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b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техническая характеристика сварной конструкции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5331798" cy="5000660"/>
          </a:xfrm>
        </p:spPr>
        <p:txBody>
          <a:bodyPr>
            <a:no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Подставка П-4 - это емкость для хранения деталей при изготовлении узлов сварных конструкций.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Габаритные размеры сварной конструкции составляют: 890*400*400 мм.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конструкции: 21 кг.</a:t>
            </a:r>
          </a:p>
          <a:p>
            <a:pPr marL="137160" indent="0" algn="just" fontAlgn="base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для изготовления сварной конструкции «Подставка П-4» применяется сталь ВСт3кп6 по ГОСТ 380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</a:t>
            </a:r>
          </a:p>
          <a:p>
            <a:pPr marL="137160" indent="0" algn="just" fontAlgn="base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 углеродистая обыкновенного качества широко применяется в строительстве, которая поставляется по механическим свойствам и химическому составу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Механические свойства и химический состав стали приведены в таблицах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58" y="2704784"/>
            <a:ext cx="2537665" cy="2190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9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9147" y="1052736"/>
            <a:ext cx="8229600" cy="2507704"/>
          </a:xfrm>
        </p:spPr>
        <p:txBody>
          <a:bodyPr>
            <a:normAutofit/>
          </a:bodyPr>
          <a:lstStyle/>
          <a:p>
            <a:r>
              <a:rPr lang="ru-RU" sz="1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</a:t>
            </a:r>
            <a:r>
              <a:rPr lang="ru-RU" sz="2000" cap="none" dirty="0" smtClean="0">
                <a:solidFill>
                  <a:schemeClr val="accent2"/>
                </a:solidFill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r>
              <a:rPr lang="ru-RU" sz="2000" cap="none" dirty="0" smtClean="0">
                <a:solidFill>
                  <a:schemeClr val="accent2"/>
                </a:solidFill>
              </a:rPr>
              <a:t> стали ВСт3кп6 по ГОСТ 380-2015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49511" y="3459630"/>
            <a:ext cx="7848872" cy="1752600"/>
          </a:xfrm>
        </p:spPr>
        <p:txBody>
          <a:bodyPr>
            <a:normAutofit/>
          </a:bodyPr>
          <a:lstStyle/>
          <a:p>
            <a:r>
              <a:rPr lang="ru-RU" sz="1800" dirty="0">
                <a:ln w="3175" cmpd="sng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Химический состав стали марки ВСт3кп6 по гост 380-2015</a:t>
            </a:r>
          </a:p>
          <a:p>
            <a:endParaRPr lang="ru-RU" sz="1800" dirty="0">
              <a:ln w="3175" cmpd="sng">
                <a:noFill/>
              </a:ln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154785"/>
            <a:ext cx="5908551" cy="955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964418"/>
            <a:ext cx="5908551" cy="10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534794" cy="6166285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подставке П-4 используются стандартные сварные соединения следующих типов размеров: Т1 – тавровое соединение без разделки кромок с односторонним швом; У5 – угловое соединение без разделки кромок с двусторонним швом, Н1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нахлёсточное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соединение без разделки кромок с односторонним швом катетом 5 мм. Швы сварной конструкции как прямолинейные, так и криволинейные, выполнены по ГОСТ 14771-76. Общая протяженность швов 2,89 м. Доступ к сварным швам свободен.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деталей, входящих в сварную конструкцию, и их взаимное расположение позволяет спроектировать специализированное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сборочно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сварочное приспособление.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Кантовка конструкции во время сварки возможна.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0062132"/>
              </p:ext>
            </p:extLst>
          </p:nvPr>
        </p:nvGraphicFramePr>
        <p:xfrm>
          <a:off x="4634865" y="1106339"/>
          <a:ext cx="4366291" cy="5328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6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26" y="4725144"/>
            <a:ext cx="2228850" cy="102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21" y="764704"/>
            <a:ext cx="200406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89289"/>
            <a:ext cx="1684020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862" y="1556792"/>
            <a:ext cx="3686175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на изготовление сварной конструкции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617" y="2420888"/>
            <a:ext cx="431787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основному материалу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сварочным материалам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сварочному оборудованию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контролю качества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27984" y="764704"/>
            <a:ext cx="4041775" cy="50405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типа производства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1484784"/>
            <a:ext cx="4680520" cy="482453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масса сварной конструкции составляет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кг; годовая программа выпуска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4500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шт. Согласно таблицы получаем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крупносерийный тип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 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Крупносерийный тип производства предполагает использование поточных форм производства, специализированных высокопроизводительных видов оборудования, комплексных машинных систем. </a:t>
            </a:r>
          </a:p>
          <a:p>
            <a:endParaRPr lang="ru-RU" sz="1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7863" y="3505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850" y="2851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82655"/>
              </p:ext>
            </p:extLst>
          </p:nvPr>
        </p:nvGraphicFramePr>
        <p:xfrm>
          <a:off x="4283968" y="1429617"/>
          <a:ext cx="4320481" cy="241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2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0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837" marR="23837" marT="0" marB="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объем выпуска деталей одного наименования, шт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837" marR="23837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Тяжёлых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m &gt;100 кг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m 10 – 100 кг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Мелких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m до 10 кг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Единичное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До 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До 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До 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56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Мелкосерийное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5 – 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10 – 200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100 – 500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Среднесерийное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100 – 300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200 – 500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500 – 5000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Крупносерийное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300 – 1000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500 – 5000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5000 – 50000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19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Массовое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Более 1000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Более 5000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000" dirty="0">
                          <a:solidFill>
                            <a:srgbClr val="2B2B2B"/>
                          </a:solidFill>
                          <a:effectLst/>
                          <a:latin typeface="Times New Roman"/>
                          <a:ea typeface="Times New Roman"/>
                        </a:rPr>
                        <a:t>Более 50000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Технологическая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chemeClr val="accent2"/>
                </a:solidFill>
              </a:rPr>
              <a:t>часть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93610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технологического процесса базового предприятия и запроектированного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755576" y="2564904"/>
            <a:ext cx="4040188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базовом предприятии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СтройИнвест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сварная конструкция «Подставка П-4» изготавливается ручной дуговой сваркой электродами типа Э46 марки ОЗС - 6 ГОСТ 9467 – 75.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перечисленных недостатков в проектном варианте сварку мест соединения деталей рекомендуется вести механизированным способом дуговой сваркой в защитных газах полуавтоматом</a:t>
            </a:r>
            <a:r>
              <a:rPr lang="ru-RU" sz="1600" dirty="0"/>
              <a:t>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75348" y="1772816"/>
            <a:ext cx="4041775" cy="43204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Заготовительные операции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4"/>
          </p:nvPr>
        </p:nvSpPr>
        <p:spPr>
          <a:xfrm>
            <a:off x="4716016" y="2348880"/>
            <a:ext cx="3835240" cy="86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данном </a:t>
            </a:r>
            <a:r>
              <a:rPr lang="ru-RU" sz="1600" dirty="0" smtClean="0"/>
              <a:t>проекте </a:t>
            </a:r>
            <a:r>
              <a:rPr lang="ru-RU" sz="1600" dirty="0"/>
              <a:t>разработана технология выполнения заготовительных операций при подготовке металла к сварке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5"/>
            <a:ext cx="3384376" cy="302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1196752"/>
          </a:xfrm>
        </p:spPr>
        <p:txBody>
          <a:bodyPr>
            <a:norm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способа сборки и сварки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980728"/>
            <a:ext cx="7848872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сварных конструкций представляет собой весьма ответственный и трудоемкий процесс. Хорошее качество сборки — первое и необходимое условие высокого качества сварки.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три подхода к выполнению сборочных и сварочных работ.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рекомендуется поузловая сборка конструкции из всех входящих в него деталей с последующей сваркой всех швов.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способа сварки необходимо учитывать состав свариваемого материала, его толщину, положение шва в пространстве, длину шва, манёвренность способа, тип производства, затраты, а также установленные технические требования на изготовление изделия и производительность сварочного процесса..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сварная конструкция «Подставка П-4» изготавливается из стали ВСт3кп6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380-2015, то из первой группы можно рекомендовать следующие способы сварки: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дуговую покрытыми электродами;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Механизированную или автоматическую сварку в среде защитных газов;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Автоматическую сварку под флюсом;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Электрошлаковую сварку.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детали в месте сварки составляет 5 мм. Протяженность сварных швов 2,89 м. Место сварки легко доступно. Учитывая все выше изложенное и рассмотрев характеристики способов сварки плавлением, для выполнения сварных соединений подставки П-4 максимально возможным по степени механизации способом сварки является сварка полуавтоматом. </a:t>
            </a:r>
          </a:p>
        </p:txBody>
      </p:sp>
    </p:spTree>
    <p:extLst>
      <p:ext uri="{BB962C8B-B14F-4D97-AF65-F5344CB8AC3E}">
        <p14:creationId xmlns:p14="http://schemas.microsoft.com/office/powerpoint/2010/main" val="15042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43204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способов сварки плавлением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0753"/>
            <a:ext cx="7617403" cy="41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8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1222</TotalTime>
  <Words>1508</Words>
  <Application>Microsoft Office PowerPoint</Application>
  <PresentationFormat>Экран (4:3)</PresentationFormat>
  <Paragraphs>184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Натуральные материалы</vt:lpstr>
      <vt:lpstr>Презентация PowerPoint</vt:lpstr>
      <vt:lpstr>ЦЕЛИ И ЗАДАЧИ</vt:lpstr>
      <vt:lpstr>Общая часть Назначение и техническая характеристика сварной конструкции</vt:lpstr>
      <vt:lpstr>Механические свойства стали ВСт3кп6 по ГОСТ 380-2015  </vt:lpstr>
      <vt:lpstr>Презентация PowerPoint</vt:lpstr>
      <vt:lpstr>Презентация PowerPoint</vt:lpstr>
      <vt:lpstr>Технологическая часть </vt:lpstr>
      <vt:lpstr>Обоснование способа сборки и сварки</vt:lpstr>
      <vt:lpstr>Анализ способов сварки плавлением</vt:lpstr>
      <vt:lpstr>Презентация PowerPoint</vt:lpstr>
      <vt:lpstr>Выбор и обоснование сварочных материалов</vt:lpstr>
      <vt:lpstr>Химический состав сварочной проволоки Св - 08ГА ГОСТ 2246-70  </vt:lpstr>
      <vt:lpstr>Подбор режимов сварки</vt:lpstr>
      <vt:lpstr>Выбор и обоснование сварочного оборудования</vt:lpstr>
      <vt:lpstr>Выбор и обоснование контроля качества сварных швов</vt:lpstr>
      <vt:lpstr>Дефекты формы и размеров сварных швов</vt:lpstr>
      <vt:lpstr>Презентация PowerPoint</vt:lpstr>
      <vt:lpstr>Экономическая часть    </vt:lpstr>
      <vt:lpstr>Охрана труда</vt:lpstr>
      <vt:lpstr>Графическая часть </vt:lpstr>
      <vt:lpstr>Презентация PowerPoint</vt:lpstr>
      <vt:lpstr>Заключение</vt:lpstr>
      <vt:lpstr>Список информационных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ВЕДЕНИЕ</dc:title>
  <dc:creator>Пользователь</dc:creator>
  <cp:lastModifiedBy>Kostia</cp:lastModifiedBy>
  <cp:revision>125</cp:revision>
  <dcterms:created xsi:type="dcterms:W3CDTF">2016-06-17T07:11:36Z</dcterms:created>
  <dcterms:modified xsi:type="dcterms:W3CDTF">2019-10-24T05:57:10Z</dcterms:modified>
</cp:coreProperties>
</file>